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34"/>
  </p:notesMasterIdLst>
  <p:handoutMasterIdLst>
    <p:handoutMasterId r:id="rId35"/>
  </p:handoutMasterIdLst>
  <p:sldIdLst>
    <p:sldId id="3105" r:id="rId2"/>
    <p:sldId id="3106" r:id="rId3"/>
    <p:sldId id="3107" r:id="rId4"/>
    <p:sldId id="3108" r:id="rId5"/>
    <p:sldId id="3127" r:id="rId6"/>
    <p:sldId id="3136" r:id="rId7"/>
    <p:sldId id="3138" r:id="rId8"/>
    <p:sldId id="3139" r:id="rId9"/>
    <p:sldId id="3140" r:id="rId10"/>
    <p:sldId id="3142" r:id="rId11"/>
    <p:sldId id="3143" r:id="rId12"/>
    <p:sldId id="3144" r:id="rId13"/>
    <p:sldId id="3145" r:id="rId14"/>
    <p:sldId id="3112" r:id="rId15"/>
    <p:sldId id="3131" r:id="rId16"/>
    <p:sldId id="3130" r:id="rId17"/>
    <p:sldId id="3129" r:id="rId18"/>
    <p:sldId id="3128" r:id="rId19"/>
    <p:sldId id="3152" r:id="rId20"/>
    <p:sldId id="3114" r:id="rId21"/>
    <p:sldId id="3134" r:id="rId22"/>
    <p:sldId id="3117" r:id="rId23"/>
    <p:sldId id="3135" r:id="rId24"/>
    <p:sldId id="3132" r:id="rId25"/>
    <p:sldId id="3133" r:id="rId26"/>
    <p:sldId id="3122" r:id="rId27"/>
    <p:sldId id="3146" r:id="rId28"/>
    <p:sldId id="3147" r:id="rId29"/>
    <p:sldId id="3150" r:id="rId30"/>
    <p:sldId id="3148" r:id="rId31"/>
    <p:sldId id="3149" r:id="rId32"/>
    <p:sldId id="3126" r:id="rId33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1A44"/>
    <a:srgbClr val="FFFFFF"/>
    <a:srgbClr val="38271F"/>
    <a:srgbClr val="C00000"/>
    <a:srgbClr val="191F28"/>
    <a:srgbClr val="CA8F45"/>
    <a:srgbClr val="3B5C94"/>
    <a:srgbClr val="7F7F7F"/>
    <a:srgbClr val="333F50"/>
    <a:srgbClr val="28B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7" autoAdjust="0"/>
    <p:restoredTop sz="95317" autoAdjust="0"/>
  </p:normalViewPr>
  <p:slideViewPr>
    <p:cSldViewPr>
      <p:cViewPr varScale="1">
        <p:scale>
          <a:sx n="83" d="100"/>
          <a:sy n="83" d="100"/>
        </p:scale>
        <p:origin x="552" y="7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1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4F507-70E7-442B-96A0-DC8211DD2DE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7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2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9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6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7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8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62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6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3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31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2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6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4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6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7" r:id="rId2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5029632" y="3996944"/>
            <a:ext cx="2189886" cy="4420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第一次汇报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615627" y="1600101"/>
            <a:ext cx="7448550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高效科研实验室网站的设计与实现</a:t>
            </a: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488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何祎君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需求分析，设计功能模块，设计数据接口；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运行环境搭建，学习相关知识；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后端编码，完成游客相关功能；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后端编码，完成管理员相关功能；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后端编码，完成注册用户相关功能；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540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张嘉熙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对需求规格说明书进行静态测试，采用审查走查的方式，验证需求的完成行、可行性和一致性；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测试计划制定，包含使用的测试工具、测试范围、测试标准、风险管理和测试流程安排计划；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并根据需求规格说明书制定更细致的测试方案，包括测试用例设计、测试过程方案、回归测试和测试报告内容规范；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伴随开发一同进行单元测试，集成测试；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前后端结合，以黑盒方式测试网站功能实现；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进行系统最终的验收测试，包括系统界面、功能、文档等多方面的测试；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406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潘恋军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</a:t>
            </a:r>
            <a:r>
              <a:rPr lang="zh-CN" altLang="en-US" sz="18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概要设计书；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完成测试计划文档；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完成用户操作手册；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完成最终验收报告；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8-26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在每次会议后完成会议纪要；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在任何财务开销后更正财务记录；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06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刘硕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分析项目需求，制定项目财务预算；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复核预算，形成正式财务预算文档；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记录实际执行中各预算项目的实际支出；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实际执行中出现的额外条目进行特殊审批；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对超出预算的部分负责人提交报告说明原因；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23</a:t>
            </a:r>
            <a:r>
              <a:rPr lang="zh-CN" altLang="en-US" sz="18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进行财务决算，形成财务决算文档；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分析开发过程中实际消耗的资金与预算的差距，总结原因；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93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项目管理方法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1" y="1600101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阶段化管理</a:t>
            </a: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9145016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按照瀑布模型的软件生命流程，对项目进行阶段化管理</a:t>
            </a: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812750" y="3683854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量化管理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1" y="4367197"/>
            <a:ext cx="9145016" cy="1246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将任务按功能点多少，按页面数量，按接口个数进行量化，精确计算所需的人力物力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然后对任务进行合理的分配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对项目的资金预算进行详细的量化评估</a:t>
            </a:r>
          </a:p>
        </p:txBody>
      </p:sp>
    </p:spTree>
    <p:extLst>
      <p:ext uri="{BB962C8B-B14F-4D97-AF65-F5344CB8AC3E}">
        <p14:creationId xmlns:p14="http://schemas.microsoft.com/office/powerpoint/2010/main" val="1318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Teambition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3" y="2248173"/>
            <a:ext cx="9229179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0" y="1024037"/>
            <a:ext cx="12197110" cy="5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" y="952029"/>
            <a:ext cx="1278844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8AA453-12FF-4E3E-8746-8791A14DCC46}"/>
              </a:ext>
            </a:extLst>
          </p:cNvPr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Git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51966-D180-4317-BE87-D1630C98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2248173"/>
            <a:ext cx="9342857" cy="32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B2115C-C927-4691-9746-07726CD4D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2" y="1092884"/>
            <a:ext cx="6163597" cy="5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7633432" y="248572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 flipH="1">
            <a:off x="4047594" y="248572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3"/>
          <p:cNvSpPr/>
          <p:nvPr>
            <p:custDataLst>
              <p:tags r:id="rId4"/>
            </p:custDataLst>
          </p:nvPr>
        </p:nvSpPr>
        <p:spPr>
          <a:xfrm flipV="1">
            <a:off x="7633432" y="465023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4"/>
          <p:cNvSpPr/>
          <p:nvPr>
            <p:custDataLst>
              <p:tags r:id="rId5"/>
            </p:custDataLst>
          </p:nvPr>
        </p:nvSpPr>
        <p:spPr>
          <a:xfrm flipH="1" flipV="1">
            <a:off x="4047594" y="465023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5"/>
          <p:cNvSpPr/>
          <p:nvPr>
            <p:custDataLst>
              <p:tags r:id="rId6"/>
            </p:custDataLst>
          </p:nvPr>
        </p:nvSpPr>
        <p:spPr>
          <a:xfrm>
            <a:off x="4946624" y="2238551"/>
            <a:ext cx="1275295" cy="1275294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6"/>
          <p:cNvSpPr/>
          <p:nvPr>
            <p:custDataLst>
              <p:tags r:id="rId7"/>
            </p:custDataLst>
          </p:nvPr>
        </p:nvSpPr>
        <p:spPr>
          <a:xfrm>
            <a:off x="6690581" y="2238551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7"/>
          <p:cNvSpPr/>
          <p:nvPr>
            <p:custDataLst>
              <p:tags r:id="rId8"/>
            </p:custDataLst>
          </p:nvPr>
        </p:nvSpPr>
        <p:spPr>
          <a:xfrm>
            <a:off x="4946624" y="3982507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_8"/>
          <p:cNvSpPr/>
          <p:nvPr>
            <p:custDataLst>
              <p:tags r:id="rId9"/>
            </p:custDataLst>
          </p:nvPr>
        </p:nvSpPr>
        <p:spPr>
          <a:xfrm>
            <a:off x="6690580" y="3982506"/>
            <a:ext cx="1275293" cy="1275292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 txBox="1"/>
          <p:nvPr>
            <p:custDataLst>
              <p:tags r:id="rId10"/>
            </p:custDataLst>
          </p:nvPr>
        </p:nvSpPr>
        <p:spPr>
          <a:xfrm>
            <a:off x="1100782" y="2163963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 txBox="1"/>
          <p:nvPr>
            <p:custDataLst>
              <p:tags r:id="rId11"/>
            </p:custDataLst>
          </p:nvPr>
        </p:nvSpPr>
        <p:spPr>
          <a:xfrm>
            <a:off x="9072646" y="2163963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3"/>
          <p:cNvSpPr txBox="1"/>
          <p:nvPr>
            <p:custDataLst>
              <p:tags r:id="rId12"/>
            </p:custDataLst>
          </p:nvPr>
        </p:nvSpPr>
        <p:spPr>
          <a:xfrm>
            <a:off x="1100782" y="4564506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4"/>
          <p:cNvSpPr txBox="1"/>
          <p:nvPr>
            <p:custDataLst>
              <p:tags r:id="rId13"/>
            </p:custDataLst>
          </p:nvPr>
        </p:nvSpPr>
        <p:spPr>
          <a:xfrm>
            <a:off x="9072646" y="4564506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4"/>
            </p:custDataLst>
          </p:nvPr>
        </p:nvSpPr>
        <p:spPr>
          <a:xfrm>
            <a:off x="5676900" y="3281709"/>
            <a:ext cx="150495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5" name="MH_Others_2"/>
          <p:cNvSpPr txBox="1"/>
          <p:nvPr>
            <p:custDataLst>
              <p:tags r:id="rId15"/>
            </p:custDataLst>
          </p:nvPr>
        </p:nvSpPr>
        <p:spPr>
          <a:xfrm>
            <a:off x="5707059" y="3931474"/>
            <a:ext cx="1444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823615" y="1506823"/>
            <a:ext cx="2365966" cy="1154964"/>
            <a:chOff x="8512415" y="1944311"/>
            <a:chExt cx="3256083" cy="1095196"/>
          </a:xfrm>
        </p:grpSpPr>
        <p:sp>
          <p:nvSpPr>
            <p:cNvPr id="28" name="TextBox 27"/>
            <p:cNvSpPr txBox="1"/>
            <p:nvPr/>
          </p:nvSpPr>
          <p:spPr>
            <a:xfrm>
              <a:off x="8515315" y="1944311"/>
              <a:ext cx="3010763" cy="64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开发模型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瀑布模型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 flipH="1">
            <a:off x="8605807" y="4854701"/>
            <a:ext cx="2373844" cy="1149932"/>
            <a:chOff x="8378914" y="1914981"/>
            <a:chExt cx="3266925" cy="1090424"/>
          </a:xfrm>
        </p:grpSpPr>
        <p:sp>
          <p:nvSpPr>
            <p:cNvPr id="23" name="TextBox 27"/>
            <p:cNvSpPr txBox="1"/>
            <p:nvPr/>
          </p:nvSpPr>
          <p:spPr>
            <a:xfrm>
              <a:off x="8635076" y="191498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预算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8378914" y="2597789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26"/>
          <p:cNvGrpSpPr/>
          <p:nvPr/>
        </p:nvGrpSpPr>
        <p:grpSpPr>
          <a:xfrm flipH="1">
            <a:off x="1826404" y="5001646"/>
            <a:ext cx="2365966" cy="1154964"/>
            <a:chOff x="8512415" y="1944311"/>
            <a:chExt cx="3256083" cy="1095196"/>
          </a:xfrm>
        </p:grpSpPr>
        <p:sp>
          <p:nvSpPr>
            <p:cNvPr id="35" name="TextBox 27"/>
            <p:cNvSpPr txBox="1"/>
            <p:nvPr/>
          </p:nvSpPr>
          <p:spPr>
            <a:xfrm>
              <a:off x="8515315" y="194431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开发环境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IntelliJ IDEA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项目资金预算表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1168053"/>
            <a:ext cx="8473008" cy="5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434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64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目前已经完成需求规格说明书和概要设计书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3400301"/>
            <a:ext cx="740728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系统管理员用例图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096045"/>
            <a:ext cx="6967919" cy="6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93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7" y="1024037"/>
            <a:ext cx="718913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64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3" y="880021"/>
            <a:ext cx="4526672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2" y="952029"/>
            <a:ext cx="453429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3032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59" y="1024037"/>
            <a:ext cx="424470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889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0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3" y="1096045"/>
            <a:ext cx="4244708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16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07" y="952029"/>
            <a:ext cx="41913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175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943350" y="2601594"/>
            <a:ext cx="497205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05100" y="3066536"/>
            <a:ext cx="7448550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15205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项目经理 </a:t>
            </a:r>
            <a:r>
              <a:rPr lang="en-US" altLang="zh-CN" sz="1800" dirty="0"/>
              <a:t>	</a:t>
            </a:r>
            <a:r>
              <a:rPr lang="zh-CN" altLang="en-US" sz="1800" dirty="0"/>
              <a:t>张歆 </a:t>
            </a:r>
            <a:r>
              <a:rPr lang="en-US" altLang="zh-CN" sz="1800" dirty="0"/>
              <a:t>	1120161967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需求 </a:t>
            </a:r>
            <a:r>
              <a:rPr lang="en-US" altLang="zh-CN" sz="1800" dirty="0"/>
              <a:t>		</a:t>
            </a:r>
            <a:r>
              <a:rPr lang="zh-CN" altLang="en-US" sz="1800" dirty="0"/>
              <a:t>张嘉诚 </a:t>
            </a:r>
            <a:r>
              <a:rPr lang="en-US" altLang="zh-CN" sz="1800" dirty="0"/>
              <a:t>	1120161965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数据库 </a:t>
            </a:r>
            <a:r>
              <a:rPr lang="en-US" altLang="zh-CN" sz="1800" dirty="0"/>
              <a:t>		</a:t>
            </a:r>
            <a:r>
              <a:rPr lang="zh-CN" altLang="en-US" sz="1800" dirty="0"/>
              <a:t>庞治宇 </a:t>
            </a:r>
            <a:r>
              <a:rPr lang="en-US" altLang="zh-CN" sz="1800" dirty="0"/>
              <a:t>	1120161956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前端 </a:t>
            </a:r>
            <a:r>
              <a:rPr lang="en-US" altLang="zh-CN" sz="1800" dirty="0"/>
              <a:t>		</a:t>
            </a:r>
            <a:r>
              <a:rPr lang="zh-CN" altLang="en-US" sz="1800" dirty="0"/>
              <a:t>彭青峰 </a:t>
            </a:r>
            <a:r>
              <a:rPr lang="en-US" altLang="zh-CN" sz="1800" dirty="0"/>
              <a:t>	1120161957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后端</a:t>
            </a:r>
            <a:r>
              <a:rPr lang="en-US" altLang="zh-CN" sz="1800" dirty="0"/>
              <a:t>		</a:t>
            </a:r>
            <a:r>
              <a:rPr lang="zh-CN" altLang="en-US" sz="1800" dirty="0"/>
              <a:t>何祎君 </a:t>
            </a:r>
            <a:r>
              <a:rPr lang="en-US" altLang="zh-CN" sz="1800" dirty="0"/>
              <a:t>	1120161942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r>
              <a:rPr lang="en-US" altLang="zh-CN" sz="1800" dirty="0"/>
              <a:t>		</a:t>
            </a:r>
            <a:r>
              <a:rPr lang="zh-CN" altLang="en-US" sz="1800" dirty="0"/>
              <a:t>张嘉熙 </a:t>
            </a:r>
            <a:r>
              <a:rPr lang="en-US" altLang="zh-CN" sz="1800" dirty="0"/>
              <a:t>	1120161966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文档 </a:t>
            </a:r>
            <a:r>
              <a:rPr lang="en-US" altLang="zh-CN" sz="1800" dirty="0"/>
              <a:t>		</a:t>
            </a:r>
            <a:r>
              <a:rPr lang="zh-CN" altLang="en-US" sz="1800" dirty="0"/>
              <a:t>潘恋军 </a:t>
            </a:r>
            <a:r>
              <a:rPr lang="en-US" altLang="zh-CN" sz="1800" dirty="0"/>
              <a:t>	1120161955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财务 </a:t>
            </a:r>
            <a:r>
              <a:rPr lang="en-US" altLang="zh-CN" sz="1800" dirty="0"/>
              <a:t>		</a:t>
            </a:r>
            <a:r>
              <a:rPr lang="zh-CN" altLang="en-US" sz="1800" dirty="0"/>
              <a:t>刘硕 </a:t>
            </a:r>
            <a:r>
              <a:rPr lang="en-US" altLang="zh-CN" sz="1800" dirty="0"/>
              <a:t>	1120161950</a:t>
            </a:r>
            <a:r>
              <a:rPr lang="zh-CN" altLang="en-US" sz="1800" dirty="0"/>
              <a:t> 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负责人</a:t>
            </a:r>
          </a:p>
        </p:txBody>
      </p:sp>
    </p:spTree>
    <p:extLst>
      <p:ext uri="{BB962C8B-B14F-4D97-AF65-F5344CB8AC3E}">
        <p14:creationId xmlns:p14="http://schemas.microsoft.com/office/powerpoint/2010/main" val="3384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前端代码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庞治宇 张嘉诚 张嘉熙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后端代码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刘硕 张歆 彭青峰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何祎君 潘恋君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第二角色</a:t>
            </a:r>
          </a:p>
        </p:txBody>
      </p:sp>
    </p:spTree>
    <p:extLst>
      <p:ext uri="{BB962C8B-B14F-4D97-AF65-F5344CB8AC3E}">
        <p14:creationId xmlns:p14="http://schemas.microsoft.com/office/powerpoint/2010/main" val="18154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42611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项目启动，确认需求并完成需求规格说明书；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完成详细设计，完成测试计划；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完成界面设计，前后端完成第一部分代码并验收；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前后端完成第二部分代码并验收；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前后端完成第三部分代码并验收；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完成测试，并撰写验收报告，完成用户手册；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最终汇报；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463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042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张嘉诚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阅读参考文档，讨论、筛选其中重要的功能，对要实现的需求进行记录；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整理需求，对人员进行分工，完成编写各部分需求规格说明书；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整合完善，修改格式，推出需求规格说明书最终版本，计划概要设计编写；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分工概要设计文档的任务，完成概要设计文档各部分的编写；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整合完善，修改格式，推出概要设计说明书最终版本；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帮助开发人员确认需求；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8531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庞治宇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收集和分析用户对系统的信息需求和处理需求；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概念结构与逻辑结构设计阶段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设计概念模型并画出相应的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图，将其转化为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DBMS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支持的数据模型并优化；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数据库物理设计阶段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将逻辑关系设计成合适的表并选择合适的存储引擎；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数据库实施阶段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建立数据库，组织数据入库并进行试运行；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配合后端开发人员开发所需的存储过程，帮助运行调试；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16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彭青峰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设计归纳功能模块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环境搭建；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进行页面设计；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element-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完成游客相关的页面；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完成管理员相关的页面；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前端编码，完成注册用户相关的页面；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4283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102219262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7A7"/>
      </a:accent1>
      <a:accent2>
        <a:srgbClr val="21ABE1"/>
      </a:accent2>
      <a:accent3>
        <a:srgbClr val="0147A7"/>
      </a:accent3>
      <a:accent4>
        <a:srgbClr val="21ABE1"/>
      </a:accent4>
      <a:accent5>
        <a:srgbClr val="0147A7"/>
      </a:accent5>
      <a:accent6>
        <a:srgbClr val="21ABE1"/>
      </a:accent6>
      <a:hlink>
        <a:srgbClr val="0147A7"/>
      </a:hlink>
      <a:folHlink>
        <a:srgbClr val="21ABE1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1186</Words>
  <Application>Microsoft Office PowerPoint</Application>
  <PresentationFormat>自定义</PresentationFormat>
  <Paragraphs>222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bt483</dc:title>
  <dc:creator/>
  <cp:lastModifiedBy/>
  <cp:revision>1</cp:revision>
  <dcterms:created xsi:type="dcterms:W3CDTF">2016-12-28T13:42:04Z</dcterms:created>
  <dcterms:modified xsi:type="dcterms:W3CDTF">2019-08-30T13:41:06Z</dcterms:modified>
</cp:coreProperties>
</file>